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6" r:id="rId2"/>
    <p:sldId id="276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660033"/>
    <a:srgbClr val="808000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E1E59F-A899-4231-81F7-EA68AFCD54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3034A-61B5-4690-97D9-D351C1E3C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F3E1A-1CAD-4A72-ABF2-A9D019E4AA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4B89C-8689-4FCB-A2CD-51ABBF9003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72EBC-08D0-4260-AB11-1057AEE6A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F1D44-BFBE-4F39-AEC0-16C7B92B1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0FB15-0DDC-4FB0-A0F7-34AC927A3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A40A1-499B-466D-BBC1-95F002BF3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8896-CD48-4240-B2CE-3F620F7AF3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14421-4BF4-4FB1-9B35-DA7C412827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58818-3BFD-44B3-A570-ED6B499539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92966A02-D11D-4050-AE0F-F950234914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980728"/>
            <a:ext cx="7772400" cy="1230313"/>
          </a:xfrm>
        </p:spPr>
        <p:txBody>
          <a:bodyPr/>
          <a:lstStyle/>
          <a:p>
            <a:pPr eaLnBrk="1" hangingPunct="1"/>
            <a:r>
              <a:rPr lang="ru-RU" sz="5400" b="1" dirty="0" smtClean="0">
                <a:solidFill>
                  <a:srgbClr val="663300"/>
                </a:solidFill>
              </a:rPr>
              <a:t>Родительское собрание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3270250"/>
            <a:ext cx="8569325" cy="22098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663300"/>
                </a:solidFill>
                <a:latin typeface="Garamond" pitchFamily="18" charset="0"/>
              </a:rPr>
              <a:t>Изменения в Социальном кодексе Ярославской области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258888" y="5949950"/>
            <a:ext cx="676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663300"/>
                </a:solidFill>
              </a:rPr>
              <a:t> </a:t>
            </a:r>
            <a:r>
              <a:rPr lang="ru-RU" sz="2400" b="1" dirty="0">
                <a:solidFill>
                  <a:srgbClr val="663300"/>
                </a:solidFill>
                <a:latin typeface="Garamond" pitchFamily="18" charset="0"/>
              </a:rPr>
              <a:t>с</a:t>
            </a:r>
            <a:r>
              <a:rPr lang="ru-RU" sz="2400" b="1" dirty="0" smtClean="0">
                <a:solidFill>
                  <a:srgbClr val="663300"/>
                </a:solidFill>
                <a:latin typeface="Garamond" pitchFamily="18" charset="0"/>
              </a:rPr>
              <a:t>. Дмитриевское, 2019 </a:t>
            </a:r>
            <a:r>
              <a:rPr lang="ru-RU" sz="2400" b="1" dirty="0">
                <a:solidFill>
                  <a:srgbClr val="663300"/>
                </a:solidFill>
                <a:latin typeface="Garamond" pitchFamily="18" charset="0"/>
              </a:rPr>
              <a:t>г.</a:t>
            </a:r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3203575" y="404813"/>
            <a:ext cx="30241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663300"/>
                </a:solidFill>
                <a:latin typeface="Garamond" pitchFamily="18" charset="0"/>
              </a:rPr>
              <a:t>МОУ </a:t>
            </a:r>
            <a:endParaRPr lang="ru-RU" sz="2400" b="1" dirty="0" smtClean="0">
              <a:solidFill>
                <a:srgbClr val="663300"/>
              </a:solidFill>
              <a:latin typeface="Garamond" pitchFamily="18" charset="0"/>
            </a:endParaRPr>
          </a:p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663300"/>
                </a:solidFill>
                <a:latin typeface="Garamond" pitchFamily="18" charset="0"/>
              </a:rPr>
              <a:t>Дмитриевская ОШ </a:t>
            </a:r>
            <a:endParaRPr lang="ru-RU" sz="2400" b="1" dirty="0">
              <a:solidFill>
                <a:srgbClr val="6633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57200" y="404664"/>
            <a:ext cx="8686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</a:t>
            </a:r>
            <a:r>
              <a:rPr lang="ru-RU" sz="2800" b="1" kern="0" dirty="0" err="1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роект</a:t>
            </a:r>
            <a:r>
              <a:rPr lang="ru-RU" sz="2800" b="1" kern="0" dirty="0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 Порядка </a:t>
            </a:r>
            <a:r>
              <a:rPr lang="ru-RU" sz="2800" b="1" kern="0" dirty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предоставления социальной услуги по обеспечению одноразовым питанием за частичную </a:t>
            </a:r>
            <a:r>
              <a:rPr lang="ru-RU" sz="2800" b="1" kern="0" dirty="0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плату</a:t>
            </a:r>
            <a:endParaRPr lang="ru-RU" sz="4000" b="1" kern="0" dirty="0">
              <a:solidFill>
                <a:srgbClr val="66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772816"/>
            <a:ext cx="849694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hangingPunct="0"/>
            <a:r>
              <a:rPr lang="ru-RU" sz="3200" dirty="0">
                <a:solidFill>
                  <a:srgbClr val="002060"/>
                </a:solidFill>
              </a:rPr>
              <a:t>- копию паспорта или иного документа, удостоверяющего личность заявителя, для иностранных граждан - документ, подтверждающий право заявителя на пребывание в РФ, документ, подтверждающий полномочия законного представителя ребенка, в случае если законный представитель ребенка не является его родителем;</a:t>
            </a:r>
          </a:p>
          <a:p>
            <a:pPr algn="l" hangingPunct="0"/>
            <a:r>
              <a:rPr lang="ru-RU" sz="3200" dirty="0" smtClean="0"/>
              <a:t>-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57200" y="404664"/>
            <a:ext cx="8686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</a:t>
            </a:r>
            <a:r>
              <a:rPr lang="ru-RU" sz="2800" b="1" kern="0" dirty="0" err="1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роект</a:t>
            </a:r>
            <a:r>
              <a:rPr lang="ru-RU" sz="2800" b="1" kern="0" dirty="0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 Порядка </a:t>
            </a:r>
            <a:r>
              <a:rPr lang="ru-RU" sz="2800" b="1" kern="0" dirty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предоставления социальной услуги по обеспечению одноразовым питанием за частичную </a:t>
            </a:r>
            <a:r>
              <a:rPr lang="ru-RU" sz="2800" b="1" kern="0" dirty="0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плату</a:t>
            </a:r>
            <a:endParaRPr lang="ru-RU" sz="4000" b="1" kern="0" dirty="0">
              <a:solidFill>
                <a:srgbClr val="66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844824"/>
            <a:ext cx="849694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hangingPunct="0"/>
            <a:r>
              <a:rPr lang="ru-RU" sz="3200" dirty="0" smtClean="0">
                <a:solidFill>
                  <a:srgbClr val="002060"/>
                </a:solidFill>
              </a:rPr>
              <a:t>-копию документа, удостоверяющего личность ребенка; </a:t>
            </a:r>
          </a:p>
          <a:p>
            <a:pPr algn="l" hangingPunct="0"/>
            <a:r>
              <a:rPr lang="ru-RU" sz="3200" dirty="0" smtClean="0">
                <a:solidFill>
                  <a:srgbClr val="002060"/>
                </a:solidFill>
              </a:rPr>
              <a:t>- копию свидетельства о браке (расторжении брака) заявителя;</a:t>
            </a:r>
          </a:p>
          <a:p>
            <a:pPr algn="l" hangingPunct="0">
              <a:buFontTx/>
              <a:buChar char="-"/>
            </a:pPr>
            <a:r>
              <a:rPr lang="ru-RU" sz="3200" dirty="0" smtClean="0">
                <a:solidFill>
                  <a:srgbClr val="002060"/>
                </a:solidFill>
              </a:rPr>
              <a:t>копии страхового свидетельства государственного пенсионного страхования заявителя и ребенка;</a:t>
            </a:r>
          </a:p>
          <a:p>
            <a:pPr algn="l" hangingPunct="0">
              <a:buFontTx/>
              <a:buChar char="-"/>
            </a:pPr>
            <a:r>
              <a:rPr lang="ru-RU" sz="3200" dirty="0" smtClean="0">
                <a:solidFill>
                  <a:srgbClr val="002060"/>
                </a:solidFill>
              </a:rPr>
              <a:t> справка о составе семьи заявителя, выданная по месту жительства или по месту пребывания;</a:t>
            </a:r>
          </a:p>
          <a:p>
            <a:pPr algn="l" hangingPunct="0">
              <a:buFontTx/>
              <a:buChar char="-"/>
            </a:pPr>
            <a:endParaRPr lang="ru-RU" sz="32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57200" y="404664"/>
            <a:ext cx="8686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</a:t>
            </a:r>
            <a:r>
              <a:rPr lang="ru-RU" sz="2800" b="1" kern="0" dirty="0" err="1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роект</a:t>
            </a:r>
            <a:r>
              <a:rPr lang="ru-RU" sz="2800" b="1" kern="0" dirty="0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 Порядка </a:t>
            </a:r>
            <a:r>
              <a:rPr lang="ru-RU" sz="2800" b="1" kern="0" dirty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предоставления социальной услуги по обеспечению одноразовым питанием за частичную </a:t>
            </a:r>
            <a:r>
              <a:rPr lang="ru-RU" sz="2800" b="1" kern="0" dirty="0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плату</a:t>
            </a:r>
            <a:endParaRPr lang="ru-RU" sz="4000" b="1" kern="0" dirty="0">
              <a:solidFill>
                <a:srgbClr val="66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556792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hangingPunct="0"/>
            <a:r>
              <a:rPr lang="ru-RU" sz="3200" dirty="0">
                <a:solidFill>
                  <a:srgbClr val="002060"/>
                </a:solidFill>
              </a:rPr>
              <a:t>- копию документа, подтверждающего проживание ребенка на территории Ярославской области (выписка из домовой книги или копия свидетельства о регистрации по месту жительства);</a:t>
            </a:r>
          </a:p>
          <a:p>
            <a:pPr algn="l" hangingPunct="0"/>
            <a:r>
              <a:rPr lang="ru-RU" sz="3200" dirty="0">
                <a:solidFill>
                  <a:srgbClr val="002060"/>
                </a:solidFill>
              </a:rPr>
              <a:t>- копию акта органа местного самоуправления об установлении опеки или попечительства</a:t>
            </a:r>
            <a:r>
              <a:rPr lang="ru-RU" sz="3200" dirty="0" smtClean="0">
                <a:solidFill>
                  <a:srgbClr val="002060"/>
                </a:solidFill>
              </a:rPr>
              <a:t>;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57200" y="404664"/>
            <a:ext cx="8686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</a:t>
            </a:r>
            <a:r>
              <a:rPr lang="ru-RU" sz="2800" b="1" kern="0" dirty="0" err="1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роект</a:t>
            </a:r>
            <a:r>
              <a:rPr lang="ru-RU" sz="2800" b="1" kern="0" dirty="0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 Порядка </a:t>
            </a:r>
            <a:r>
              <a:rPr lang="ru-RU" sz="2800" b="1" kern="0" dirty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предоставления социальной услуги по обеспечению одноразовым питанием за частичную </a:t>
            </a:r>
            <a:r>
              <a:rPr lang="ru-RU" sz="2800" b="1" kern="0" dirty="0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плату</a:t>
            </a:r>
            <a:endParaRPr lang="ru-RU" sz="4000" b="1" kern="0" dirty="0">
              <a:solidFill>
                <a:srgbClr val="66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556792"/>
            <a:ext cx="84969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hangingPunct="0"/>
            <a:r>
              <a:rPr lang="ru-RU" sz="2400" dirty="0">
                <a:solidFill>
                  <a:srgbClr val="002060"/>
                </a:solidFill>
              </a:rPr>
              <a:t>- </a:t>
            </a:r>
            <a:r>
              <a:rPr lang="ru-RU" sz="2400" b="1" dirty="0">
                <a:solidFill>
                  <a:srgbClr val="002060"/>
                </a:solidFill>
              </a:rPr>
              <a:t>документы, подтверждающие совокупный доход семьи заявителя</a:t>
            </a:r>
            <a:r>
              <a:rPr lang="ru-RU" sz="2400" dirty="0">
                <a:solidFill>
                  <a:srgbClr val="002060"/>
                </a:solidFill>
              </a:rPr>
              <a:t> за 3 календарных месяца, предшествующие месяцу подачи заявления (справка о доходах физического лица за 3 месяца, справки о размере получаемой пенсии, стипендии, справка о выплате пособия по безработице, сведения о доходах лица, занимающегося предпринимательской </a:t>
            </a:r>
            <a:r>
              <a:rPr lang="ru-RU" sz="2400" dirty="0" smtClean="0">
                <a:solidFill>
                  <a:srgbClr val="002060"/>
                </a:solidFill>
              </a:rPr>
              <a:t>деятельностью, </a:t>
            </a:r>
            <a:r>
              <a:rPr lang="ru-RU" sz="2400" dirty="0">
                <a:solidFill>
                  <a:srgbClr val="002060"/>
                </a:solidFill>
              </a:rPr>
              <a:t>справка о выплате приемному родителю (приемным родителям) ежемесячного вознаграждения по договору о приемной семье, иные документы, подтверждающие получение доходов);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57200" y="404664"/>
            <a:ext cx="8686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</a:t>
            </a:r>
            <a:r>
              <a:rPr lang="ru-RU" sz="2800" b="1" kern="0" dirty="0" err="1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роект</a:t>
            </a:r>
            <a:r>
              <a:rPr lang="ru-RU" sz="2800" b="1" kern="0" dirty="0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 Порядка </a:t>
            </a:r>
            <a:r>
              <a:rPr lang="ru-RU" sz="2800" b="1" kern="0" dirty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предоставления социальной услуги по обеспечению одноразовым питанием за частичную </a:t>
            </a:r>
            <a:r>
              <a:rPr lang="ru-RU" sz="2800" b="1" kern="0" dirty="0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плату</a:t>
            </a:r>
            <a:endParaRPr lang="ru-RU" sz="4000" b="1" kern="0" dirty="0">
              <a:solidFill>
                <a:srgbClr val="66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556792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hangingPunct="0"/>
            <a:r>
              <a:rPr lang="ru-RU" sz="3200" dirty="0">
                <a:solidFill>
                  <a:srgbClr val="002060"/>
                </a:solidFill>
              </a:rPr>
              <a:t>- копия трудовой книжки (при наличии) неработающих заявителя и членов его </a:t>
            </a:r>
            <a:r>
              <a:rPr lang="ru-RU" sz="3200" dirty="0" smtClean="0">
                <a:solidFill>
                  <a:srgbClr val="002060"/>
                </a:solidFill>
              </a:rPr>
              <a:t>семьи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57200" y="404664"/>
            <a:ext cx="8686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</a:t>
            </a:r>
            <a:r>
              <a:rPr lang="ru-RU" sz="2800" b="1" kern="0" dirty="0" err="1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роект</a:t>
            </a:r>
            <a:r>
              <a:rPr lang="ru-RU" sz="2800" b="1" kern="0" dirty="0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 Порядка </a:t>
            </a:r>
            <a:r>
              <a:rPr lang="ru-RU" sz="2800" b="1" kern="0" dirty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предоставления социальной услуги по обеспечению одноразовым питанием за частичную </a:t>
            </a:r>
            <a:r>
              <a:rPr lang="ru-RU" sz="2800" b="1" kern="0" dirty="0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плату</a:t>
            </a:r>
            <a:endParaRPr lang="ru-RU" sz="4000" b="1" kern="0" dirty="0">
              <a:solidFill>
                <a:srgbClr val="66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412776"/>
            <a:ext cx="849694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hangingPunct="0">
              <a:buFontTx/>
              <a:buChar char="-"/>
            </a:pPr>
            <a:r>
              <a:rPr lang="ru-RU" sz="3200" dirty="0" smtClean="0">
                <a:solidFill>
                  <a:srgbClr val="002060"/>
                </a:solidFill>
              </a:rPr>
              <a:t>Школа в </a:t>
            </a:r>
            <a:r>
              <a:rPr lang="ru-RU" sz="3200" dirty="0">
                <a:solidFill>
                  <a:srgbClr val="002060"/>
                </a:solidFill>
              </a:rPr>
              <a:t>течение </a:t>
            </a:r>
            <a:r>
              <a:rPr lang="ru-RU" sz="3200" b="1" dirty="0">
                <a:solidFill>
                  <a:srgbClr val="FF0000"/>
                </a:solidFill>
              </a:rPr>
              <a:t>3</a:t>
            </a:r>
            <a:r>
              <a:rPr lang="ru-RU" sz="3200" dirty="0">
                <a:solidFill>
                  <a:srgbClr val="002060"/>
                </a:solidFill>
              </a:rPr>
              <a:t> рабочих дней рассматривает </a:t>
            </a:r>
            <a:r>
              <a:rPr lang="ru-RU" sz="3200" dirty="0" smtClean="0">
                <a:solidFill>
                  <a:srgbClr val="002060"/>
                </a:solidFill>
              </a:rPr>
              <a:t>заявление </a:t>
            </a:r>
          </a:p>
          <a:p>
            <a:pPr algn="l" hangingPunct="0">
              <a:buFontTx/>
              <a:buChar char="-"/>
            </a:pPr>
            <a:r>
              <a:rPr lang="ru-RU" sz="3200" dirty="0" smtClean="0">
                <a:solidFill>
                  <a:srgbClr val="002060"/>
                </a:solidFill>
              </a:rPr>
              <a:t>По </a:t>
            </a:r>
            <a:r>
              <a:rPr lang="ru-RU" sz="3200" dirty="0">
                <a:solidFill>
                  <a:srgbClr val="002060"/>
                </a:solidFill>
              </a:rPr>
              <a:t>результатам рассмотрения заявления в течение </a:t>
            </a:r>
            <a:r>
              <a:rPr lang="ru-RU" sz="3200" b="1" dirty="0">
                <a:solidFill>
                  <a:srgbClr val="FF0000"/>
                </a:solidFill>
              </a:rPr>
              <a:t>30</a:t>
            </a:r>
            <a:r>
              <a:rPr lang="ru-RU" sz="3200" dirty="0">
                <a:solidFill>
                  <a:srgbClr val="002060"/>
                </a:solidFill>
              </a:rPr>
              <a:t> календарных дней со дня его регистрации </a:t>
            </a:r>
            <a:r>
              <a:rPr lang="ru-RU" sz="3200" dirty="0" smtClean="0">
                <a:solidFill>
                  <a:srgbClr val="002060"/>
                </a:solidFill>
              </a:rPr>
              <a:t>школа </a:t>
            </a:r>
            <a:r>
              <a:rPr lang="ru-RU" sz="3200" dirty="0">
                <a:solidFill>
                  <a:srgbClr val="002060"/>
                </a:solidFill>
              </a:rPr>
              <a:t>принимает решение о предоставлении или об отказе в предоставлении социальной услуги  и информирует родителей (законных представителей) о принятом </a:t>
            </a:r>
            <a:r>
              <a:rPr lang="ru-RU" sz="3200" dirty="0" smtClean="0">
                <a:solidFill>
                  <a:srgbClr val="002060"/>
                </a:solidFill>
              </a:rPr>
              <a:t>решении </a:t>
            </a:r>
            <a:endParaRPr lang="ru-RU" sz="3200" dirty="0">
              <a:solidFill>
                <a:srgbClr val="002060"/>
              </a:solidFill>
            </a:endParaRPr>
          </a:p>
          <a:p>
            <a:pPr algn="l" hangingPunct="0"/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57200" y="404664"/>
            <a:ext cx="8686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</a:t>
            </a:r>
            <a:r>
              <a:rPr lang="ru-RU" sz="2800" b="1" kern="0" dirty="0" err="1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роект</a:t>
            </a:r>
            <a:r>
              <a:rPr lang="ru-RU" sz="2800" b="1" kern="0" dirty="0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 Порядка </a:t>
            </a:r>
            <a:r>
              <a:rPr lang="ru-RU" sz="2800" b="1" kern="0" dirty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предоставления социальной услуги по обеспечению одноразовым питанием за частичную </a:t>
            </a:r>
            <a:r>
              <a:rPr lang="ru-RU" sz="2800" b="1" kern="0" dirty="0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плату</a:t>
            </a:r>
            <a:endParaRPr lang="ru-RU" sz="4000" b="1" kern="0" dirty="0">
              <a:solidFill>
                <a:srgbClr val="66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412776"/>
            <a:ext cx="871296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hangingPunct="0"/>
            <a:r>
              <a:rPr lang="ru-RU" sz="3200" dirty="0">
                <a:solidFill>
                  <a:srgbClr val="002060"/>
                </a:solidFill>
              </a:rPr>
              <a:t>В случае принятия решения о предоставлении социальной услуги </a:t>
            </a:r>
            <a:r>
              <a:rPr lang="ru-RU" sz="3200" dirty="0" smtClean="0">
                <a:solidFill>
                  <a:srgbClr val="002060"/>
                </a:solidFill>
              </a:rPr>
              <a:t>школа </a:t>
            </a:r>
            <a:r>
              <a:rPr lang="ru-RU" sz="3200" dirty="0">
                <a:solidFill>
                  <a:srgbClr val="002060"/>
                </a:solidFill>
              </a:rPr>
              <a:t>предлагает родителям (законным представителям) в течение </a:t>
            </a:r>
            <a:r>
              <a:rPr lang="ru-RU" sz="3200" dirty="0">
                <a:solidFill>
                  <a:srgbClr val="FF0000"/>
                </a:solidFill>
              </a:rPr>
              <a:t>5</a:t>
            </a:r>
            <a:r>
              <a:rPr lang="ru-RU" sz="3200" dirty="0">
                <a:solidFill>
                  <a:srgbClr val="002060"/>
                </a:solidFill>
              </a:rPr>
              <a:t> рабочих дней прийти для заключения соглашения об оказании социальной услуги.</a:t>
            </a:r>
          </a:p>
          <a:p>
            <a:pPr algn="l" hangingPunct="0"/>
            <a:r>
              <a:rPr lang="ru-RU" sz="3200" dirty="0">
                <a:solidFill>
                  <a:srgbClr val="002060"/>
                </a:solidFill>
              </a:rPr>
              <a:t>В течение </a:t>
            </a:r>
            <a:r>
              <a:rPr lang="ru-RU" sz="3200" dirty="0">
                <a:solidFill>
                  <a:srgbClr val="FF0000"/>
                </a:solidFill>
              </a:rPr>
              <a:t>одного дня </a:t>
            </a:r>
            <a:r>
              <a:rPr lang="ru-RU" sz="3200" dirty="0">
                <a:solidFill>
                  <a:srgbClr val="002060"/>
                </a:solidFill>
              </a:rPr>
              <a:t>после заключения соглашения об оказании социальной услуги </a:t>
            </a:r>
            <a:r>
              <a:rPr lang="ru-RU" sz="3200" dirty="0" smtClean="0">
                <a:solidFill>
                  <a:srgbClr val="002060"/>
                </a:solidFill>
              </a:rPr>
              <a:t>школа </a:t>
            </a:r>
            <a:r>
              <a:rPr lang="ru-RU" sz="3200" dirty="0">
                <a:solidFill>
                  <a:srgbClr val="002060"/>
                </a:solidFill>
              </a:rPr>
              <a:t>издает соответствующий </a:t>
            </a:r>
            <a:r>
              <a:rPr lang="ru-RU" sz="3200" dirty="0" smtClean="0">
                <a:solidFill>
                  <a:srgbClr val="002060"/>
                </a:solidFill>
              </a:rPr>
              <a:t>приказ</a:t>
            </a:r>
            <a:endParaRPr lang="ru-RU" sz="3200" dirty="0">
              <a:solidFill>
                <a:srgbClr val="002060"/>
              </a:solidFill>
            </a:endParaRPr>
          </a:p>
          <a:p>
            <a:pPr algn="l" hangingPunct="0"/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57200" y="404664"/>
            <a:ext cx="8686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</a:t>
            </a:r>
            <a:r>
              <a:rPr lang="ru-RU" sz="2800" b="1" kern="0" dirty="0" err="1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роект</a:t>
            </a:r>
            <a:r>
              <a:rPr lang="ru-RU" sz="2800" b="1" kern="0" dirty="0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 Порядка </a:t>
            </a:r>
            <a:r>
              <a:rPr lang="ru-RU" sz="2800" b="1" kern="0" dirty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предоставления социальной услуги по обеспечению одноразовым питанием за частичную </a:t>
            </a:r>
            <a:r>
              <a:rPr lang="ru-RU" sz="2800" b="1" kern="0" dirty="0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плату</a:t>
            </a:r>
            <a:endParaRPr lang="ru-RU" sz="4000" b="1" kern="0" dirty="0">
              <a:solidFill>
                <a:srgbClr val="66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032" y="1772816"/>
            <a:ext cx="87129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hangingPunct="0"/>
            <a:r>
              <a:rPr lang="ru-RU" sz="3200" dirty="0">
                <a:solidFill>
                  <a:srgbClr val="002060"/>
                </a:solidFill>
              </a:rPr>
              <a:t>Социальная услуга предоставляется с момента заключения соглашения </a:t>
            </a:r>
            <a:r>
              <a:rPr lang="ru-RU" sz="3200" dirty="0" smtClean="0">
                <a:solidFill>
                  <a:srgbClr val="002060"/>
                </a:solidFill>
              </a:rPr>
              <a:t>школы </a:t>
            </a:r>
            <a:r>
              <a:rPr lang="ru-RU" sz="3200" dirty="0">
                <a:solidFill>
                  <a:srgbClr val="002060"/>
                </a:solidFill>
              </a:rPr>
              <a:t>с родителем (законным представителем) обучающегося до </a:t>
            </a: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31 </a:t>
            </a:r>
            <a:r>
              <a:rPr lang="ru-RU" sz="3200" dirty="0">
                <a:solidFill>
                  <a:srgbClr val="FF0000"/>
                </a:solidFill>
              </a:rPr>
              <a:t>мая </a:t>
            </a:r>
            <a:r>
              <a:rPr lang="ru-RU" sz="3200" dirty="0">
                <a:solidFill>
                  <a:srgbClr val="002060"/>
                </a:solidFill>
              </a:rPr>
              <a:t>текущего учебного года. До заключения соглашения услуга не </a:t>
            </a:r>
            <a:r>
              <a:rPr lang="ru-RU" sz="3200" dirty="0" smtClean="0">
                <a:solidFill>
                  <a:srgbClr val="002060"/>
                </a:solidFill>
              </a:rPr>
              <a:t>предоставляется</a:t>
            </a:r>
            <a:endParaRPr lang="ru-RU" sz="3200" dirty="0">
              <a:solidFill>
                <a:srgbClr val="002060"/>
              </a:solidFill>
            </a:endParaRPr>
          </a:p>
          <a:p>
            <a:pPr algn="l" hangingPunct="0"/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57200" y="404664"/>
            <a:ext cx="8686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</a:t>
            </a:r>
            <a:r>
              <a:rPr lang="ru-RU" sz="2800" b="1" kern="0" dirty="0" err="1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роект</a:t>
            </a:r>
            <a:r>
              <a:rPr lang="ru-RU" sz="2800" b="1" kern="0" dirty="0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 Порядка </a:t>
            </a:r>
            <a:r>
              <a:rPr lang="ru-RU" sz="2800" b="1" kern="0" dirty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предоставления социальной услуги по обеспечению одноразовым питанием за частичную </a:t>
            </a:r>
            <a:r>
              <a:rPr lang="ru-RU" sz="2800" b="1" kern="0" dirty="0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плату</a:t>
            </a:r>
            <a:endParaRPr lang="ru-RU" sz="4000" b="1" kern="0" dirty="0">
              <a:solidFill>
                <a:srgbClr val="66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412776"/>
            <a:ext cx="89644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hangingPunct="0"/>
            <a:r>
              <a:rPr lang="ru-RU" sz="3200" u="sng" dirty="0">
                <a:solidFill>
                  <a:srgbClr val="FF0000"/>
                </a:solidFill>
              </a:rPr>
              <a:t>Основанием для отказа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>
                <a:solidFill>
                  <a:srgbClr val="002060"/>
                </a:solidFill>
              </a:rPr>
              <a:t>в получении услуги является:</a:t>
            </a:r>
          </a:p>
          <a:p>
            <a:pPr algn="l" hangingPunct="0"/>
            <a:r>
              <a:rPr lang="ru-RU" sz="3200" dirty="0">
                <a:solidFill>
                  <a:srgbClr val="002060"/>
                </a:solidFill>
              </a:rPr>
              <a:t>- представление неполного пакета </a:t>
            </a:r>
            <a:r>
              <a:rPr lang="ru-RU" sz="3200" dirty="0" smtClean="0">
                <a:solidFill>
                  <a:srgbClr val="002060"/>
                </a:solidFill>
              </a:rPr>
              <a:t>документов</a:t>
            </a:r>
            <a:endParaRPr lang="ru-RU" sz="3200" dirty="0">
              <a:solidFill>
                <a:srgbClr val="002060"/>
              </a:solidFill>
            </a:endParaRPr>
          </a:p>
          <a:p>
            <a:pPr algn="l" hangingPunct="0"/>
            <a:r>
              <a:rPr lang="ru-RU" sz="3200" dirty="0">
                <a:solidFill>
                  <a:srgbClr val="002060"/>
                </a:solidFill>
              </a:rPr>
              <a:t>- превышение совокупного дохода семьи </a:t>
            </a:r>
            <a:r>
              <a:rPr lang="ru-RU" sz="3200" b="1" dirty="0">
                <a:solidFill>
                  <a:srgbClr val="002060"/>
                </a:solidFill>
              </a:rPr>
              <a:t>1,5-кратной</a:t>
            </a:r>
            <a:r>
              <a:rPr lang="ru-RU" sz="3200" dirty="0">
                <a:solidFill>
                  <a:srgbClr val="002060"/>
                </a:solidFill>
              </a:rPr>
              <a:t> величины прожиточного минимума трудоспособного населения, установленной в Ярославской области; </a:t>
            </a:r>
          </a:p>
          <a:p>
            <a:pPr algn="l" hangingPunct="0"/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57200" y="404664"/>
            <a:ext cx="8686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</a:t>
            </a:r>
            <a:r>
              <a:rPr lang="ru-RU" sz="2800" b="1" kern="0" dirty="0" err="1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роект</a:t>
            </a:r>
            <a:r>
              <a:rPr lang="ru-RU" sz="2800" b="1" kern="0" dirty="0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 Порядка </a:t>
            </a:r>
            <a:r>
              <a:rPr lang="ru-RU" sz="2800" b="1" kern="0" dirty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предоставления социальной услуги по обеспечению одноразовым питанием за частичную </a:t>
            </a:r>
            <a:r>
              <a:rPr lang="ru-RU" sz="2800" b="1" kern="0" dirty="0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плату</a:t>
            </a:r>
            <a:endParaRPr lang="ru-RU" sz="4000" b="1" kern="0" dirty="0">
              <a:solidFill>
                <a:srgbClr val="66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412776"/>
            <a:ext cx="896448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hangingPunct="0"/>
            <a:r>
              <a:rPr lang="ru-RU" sz="3200" u="sng" dirty="0">
                <a:solidFill>
                  <a:srgbClr val="FF0000"/>
                </a:solidFill>
              </a:rPr>
              <a:t>Основанием для отказа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>
                <a:solidFill>
                  <a:srgbClr val="002060"/>
                </a:solidFill>
              </a:rPr>
              <a:t>в получении услуги является:</a:t>
            </a:r>
          </a:p>
          <a:p>
            <a:pPr algn="l" hangingPunct="0"/>
            <a:r>
              <a:rPr lang="ru-RU" sz="3200" dirty="0" smtClean="0">
                <a:solidFill>
                  <a:srgbClr val="002060"/>
                </a:solidFill>
              </a:rPr>
              <a:t> - представление заявителем документов, содержащих неполные и (или) недостоверные сведения, некорректные данные;</a:t>
            </a:r>
          </a:p>
          <a:p>
            <a:pPr algn="l" hangingPunct="0"/>
            <a:r>
              <a:rPr lang="ru-RU" sz="3200" dirty="0" smtClean="0">
                <a:solidFill>
                  <a:srgbClr val="002060"/>
                </a:solidFill>
              </a:rPr>
              <a:t>- получение ранее данной меры социальной поддержки другим родителем (законным представителем)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 обучающегося</a:t>
            </a:r>
          </a:p>
          <a:p>
            <a:pPr algn="l" hangingPunct="0"/>
            <a:endParaRPr lang="ru-RU" sz="3200" dirty="0"/>
          </a:p>
          <a:p>
            <a:pPr algn="l" hangingPunct="0"/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iblioteka\Desktop\obl_kodeks.jpg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323528" y="1988840"/>
            <a:ext cx="2376264" cy="33097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971600" y="260648"/>
            <a:ext cx="7416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Статьи Социального кодекса </a:t>
            </a:r>
            <a:br>
              <a:rPr lang="ru-RU" sz="4000" b="1" dirty="0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</a:br>
            <a:r>
              <a:rPr lang="ru-RU" sz="4000" b="1" dirty="0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о школьном питании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1988840"/>
            <a:ext cx="61926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200" b="1" kern="0" dirty="0" smtClean="0">
                <a:solidFill>
                  <a:srgbClr val="663300"/>
                </a:solidFill>
              </a:rPr>
              <a:t>Статья 63 </a:t>
            </a:r>
            <a:r>
              <a:rPr lang="ru-RU" b="1" dirty="0" smtClean="0">
                <a:solidFill>
                  <a:srgbClr val="663300"/>
                </a:solidFill>
              </a:rPr>
              <a:t/>
            </a:r>
            <a:br>
              <a:rPr lang="ru-RU" b="1" dirty="0" smtClean="0">
                <a:solidFill>
                  <a:srgbClr val="663300"/>
                </a:solidFill>
              </a:rPr>
            </a:br>
            <a:r>
              <a:rPr lang="ru-RU" sz="2400" b="1" dirty="0" smtClean="0">
                <a:solidFill>
                  <a:srgbClr val="663300"/>
                </a:solidFill>
              </a:rPr>
              <a:t>Обеспечение бесплатным питанием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3789040"/>
            <a:ext cx="60486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eaLnBrk="0" hangingPunct="0"/>
            <a:r>
              <a:rPr lang="ru-RU" sz="3200" b="1" kern="0" dirty="0" smtClean="0">
                <a:solidFill>
                  <a:srgbClr val="663300"/>
                </a:solidFill>
              </a:rPr>
              <a:t>Статья 63.1. </a:t>
            </a:r>
            <a:br>
              <a:rPr lang="ru-RU" sz="3200" b="1" kern="0" dirty="0" smtClean="0">
                <a:solidFill>
                  <a:srgbClr val="663300"/>
                </a:solidFill>
              </a:rPr>
            </a:br>
            <a:r>
              <a:rPr lang="ru-RU" sz="2400" b="1" kern="0" dirty="0" smtClean="0">
                <a:solidFill>
                  <a:srgbClr val="663300"/>
                </a:solidFill>
              </a:rPr>
              <a:t>Обеспечение одноразовым питанием за частичную плату</a:t>
            </a:r>
            <a:endParaRPr lang="ru-RU" sz="3200" b="1" kern="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365104"/>
            <a:ext cx="85689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Постановление Правительства РФ от 20 августа 2003 г. N 512 "О перечне видов доходов, учитываемых при расчете среднедушевого дохода семьи и дохода одиноко проживающего гражданина для оказания им государственной социальной помощи" (с изменениями и дополнениями)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772816"/>
            <a:ext cx="81369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Федеральный закон от 5 апреля 2003 г. N 44-ФЗ </a:t>
            </a:r>
            <a:br>
              <a:rPr lang="ru-RU" b="1" dirty="0" smtClean="0"/>
            </a:br>
            <a:r>
              <a:rPr lang="ru-RU" b="1" dirty="0" smtClean="0"/>
              <a:t>"О порядке учета доходов и расчета среднедушевого дохода семьи и дохода одиноко проживающего гражданина для признания их малоимущими и оказания им государственной социальной помощи" (с изменениями и дополнениями)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ru-RU" sz="4000" b="1" dirty="0" smtClean="0">
                <a:solidFill>
                  <a:srgbClr val="663300"/>
                </a:solidFill>
              </a:rPr>
              <a:t>Статья 63 </a:t>
            </a:r>
            <a:br>
              <a:rPr lang="ru-RU" sz="4000" b="1" dirty="0" smtClean="0">
                <a:solidFill>
                  <a:srgbClr val="663300"/>
                </a:solidFill>
              </a:rPr>
            </a:br>
            <a:r>
              <a:rPr lang="ru-RU" sz="4000" b="1" dirty="0" smtClean="0">
                <a:solidFill>
                  <a:srgbClr val="663300"/>
                </a:solidFill>
              </a:rPr>
              <a:t>Обеспечение бесплатным питанием</a:t>
            </a:r>
            <a:endParaRPr lang="ru-RU" b="1" dirty="0">
              <a:solidFill>
                <a:srgbClr val="6633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564243"/>
            <a:ext cx="849694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hangingPunct="0"/>
            <a:r>
              <a:rPr lang="ru-RU" sz="2000" dirty="0">
                <a:solidFill>
                  <a:srgbClr val="002060"/>
                </a:solidFill>
              </a:rPr>
              <a:t>1. Социальная услуга по обеспечению </a:t>
            </a:r>
            <a:r>
              <a:rPr lang="ru-RU" sz="2000" b="1" u="sng" dirty="0">
                <a:solidFill>
                  <a:srgbClr val="FF0000"/>
                </a:solidFill>
              </a:rPr>
              <a:t>бесплатным одноразовым питанием</a:t>
            </a:r>
            <a:r>
              <a:rPr lang="ru-RU" sz="2000" dirty="0">
                <a:solidFill>
                  <a:srgbClr val="002060"/>
                </a:solidFill>
              </a:rPr>
              <a:t> в дни учебных занятий предоставляется:</a:t>
            </a:r>
          </a:p>
          <a:p>
            <a:pPr algn="l" hangingPunct="0"/>
            <a:r>
              <a:rPr lang="ru-RU" sz="2000" dirty="0">
                <a:solidFill>
                  <a:srgbClr val="002060"/>
                </a:solidFill>
              </a:rPr>
              <a:t>1) обучающимся:</a:t>
            </a:r>
          </a:p>
          <a:p>
            <a:pPr algn="l" hangingPunct="0"/>
            <a:r>
              <a:rPr lang="ru-RU" sz="2000" dirty="0">
                <a:solidFill>
                  <a:srgbClr val="002060"/>
                </a:solidFill>
              </a:rPr>
              <a:t>а) детям из малоимущих семей;</a:t>
            </a:r>
          </a:p>
          <a:p>
            <a:pPr algn="l" hangingPunct="0"/>
            <a:r>
              <a:rPr lang="ru-RU" sz="2000" dirty="0">
                <a:solidFill>
                  <a:srgbClr val="002060"/>
                </a:solidFill>
              </a:rPr>
              <a:t>б) детям-инвалидам;</a:t>
            </a:r>
          </a:p>
          <a:p>
            <a:pPr algn="l" hangingPunct="0"/>
            <a:r>
              <a:rPr lang="ru-RU" sz="2000" dirty="0">
                <a:solidFill>
                  <a:srgbClr val="002060"/>
                </a:solidFill>
              </a:rPr>
              <a:t>в) детям, находящимся под опекой (попечительством), опекуны (попечители) которых не получают ежемесячную выплату на содержание ребенка, находящегося под опекой (попечительством);</a:t>
            </a:r>
          </a:p>
          <a:p>
            <a:pPr algn="l" hangingPunct="0"/>
            <a:r>
              <a:rPr lang="ru-RU" sz="2000" dirty="0">
                <a:solidFill>
                  <a:srgbClr val="002060"/>
                </a:solidFill>
              </a:rPr>
              <a:t>г) детям, состоящим на учете в противотуберкулезном диспансере;</a:t>
            </a:r>
          </a:p>
          <a:p>
            <a:pPr algn="l" hangingPunct="0"/>
            <a:r>
              <a:rPr lang="ru-RU" sz="2000" dirty="0" err="1">
                <a:solidFill>
                  <a:srgbClr val="002060"/>
                </a:solidFill>
              </a:rPr>
              <a:t>д</a:t>
            </a:r>
            <a:r>
              <a:rPr lang="ru-RU" sz="2000" dirty="0">
                <a:solidFill>
                  <a:srgbClr val="002060"/>
                </a:solidFill>
              </a:rPr>
              <a:t>) детям из многодетных семей (за исключением детей из многодетных семей, имеющих статус малоимущих);</a:t>
            </a:r>
          </a:p>
          <a:p>
            <a:pPr algn="l"/>
            <a:r>
              <a:rPr lang="ru-RU" sz="2000" dirty="0" smtClean="0">
                <a:solidFill>
                  <a:srgbClr val="002060"/>
                </a:solidFill>
              </a:rPr>
              <a:t>2) Одноразовое </a:t>
            </a:r>
            <a:r>
              <a:rPr lang="ru-RU" sz="2000" dirty="0">
                <a:solidFill>
                  <a:srgbClr val="002060"/>
                </a:solidFill>
              </a:rPr>
              <a:t>питание предоставляется с </a:t>
            </a:r>
            <a:r>
              <a:rPr lang="ru-RU" sz="2000" b="1" dirty="0">
                <a:solidFill>
                  <a:srgbClr val="FF0000"/>
                </a:solidFill>
              </a:rPr>
              <a:t>1 января 2019 года на сумму 50 руб. в </a:t>
            </a:r>
            <a:r>
              <a:rPr lang="ru-RU" sz="2000" b="1" dirty="0" smtClean="0">
                <a:solidFill>
                  <a:srgbClr val="FF0000"/>
                </a:solidFill>
              </a:rPr>
              <a:t>день</a:t>
            </a:r>
            <a:endParaRPr lang="ru-RU" sz="2000" b="1" dirty="0">
              <a:solidFill>
                <a:srgbClr val="FF0000"/>
              </a:solidFill>
            </a:endParaRPr>
          </a:p>
          <a:p>
            <a:pPr algn="l"/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ru-RU" sz="4000" b="1" dirty="0" smtClean="0">
                <a:solidFill>
                  <a:srgbClr val="663300"/>
                </a:solidFill>
              </a:rPr>
              <a:t>Статья 63 </a:t>
            </a:r>
            <a:br>
              <a:rPr lang="ru-RU" sz="4000" b="1" dirty="0" smtClean="0">
                <a:solidFill>
                  <a:srgbClr val="663300"/>
                </a:solidFill>
              </a:rPr>
            </a:br>
            <a:r>
              <a:rPr lang="ru-RU" sz="4000" b="1" dirty="0" smtClean="0">
                <a:solidFill>
                  <a:srgbClr val="663300"/>
                </a:solidFill>
              </a:rPr>
              <a:t>Обеспечение бесплатным питанием</a:t>
            </a:r>
            <a:endParaRPr lang="ru-RU" b="1" dirty="0">
              <a:solidFill>
                <a:srgbClr val="6633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1556792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hangingPunct="0"/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Социальная услуга по обеспечению </a:t>
            </a:r>
            <a:r>
              <a:rPr lang="ru-RU" sz="2400" b="1" u="sng" dirty="0">
                <a:solidFill>
                  <a:srgbClr val="FF0000"/>
                </a:solidFill>
              </a:rPr>
              <a:t>бесплатным двухразовым питанием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в дни учебных занятий предоставляется:</a:t>
            </a:r>
          </a:p>
          <a:p>
            <a:pPr algn="l" hangingPunct="0"/>
            <a:r>
              <a:rPr lang="ru-RU" sz="2400" dirty="0">
                <a:solidFill>
                  <a:srgbClr val="002060"/>
                </a:solidFill>
              </a:rPr>
              <a:t>- детям с ограниченными возможностями здоровья, обучающимся по основным общеобразовательным программам начального общего, основного общего, среднего общего образования; </a:t>
            </a:r>
          </a:p>
          <a:p>
            <a:pPr algn="l" hangingPunct="0"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</a:rPr>
              <a:t>а </a:t>
            </a:r>
            <a:r>
              <a:rPr lang="ru-RU" sz="2400" dirty="0">
                <a:solidFill>
                  <a:srgbClr val="002060"/>
                </a:solidFill>
              </a:rPr>
              <a:t>также детям из многодетных семей, имеющих статус малоимущих;</a:t>
            </a:r>
          </a:p>
          <a:p>
            <a:pPr algn="l">
              <a:buFontTx/>
              <a:buChar char="-"/>
            </a:pPr>
            <a:r>
              <a:rPr lang="ru-RU" sz="2400" b="1" dirty="0" smtClean="0">
                <a:solidFill>
                  <a:srgbClr val="FF0000"/>
                </a:solidFill>
              </a:rPr>
              <a:t>Двухразовое </a:t>
            </a:r>
            <a:r>
              <a:rPr lang="ru-RU" sz="2400" b="1" dirty="0">
                <a:solidFill>
                  <a:srgbClr val="FF0000"/>
                </a:solidFill>
              </a:rPr>
              <a:t>питание предоставляется с 1 января 2019 года на сумму 100 руб. в </a:t>
            </a:r>
            <a:r>
              <a:rPr lang="ru-RU" sz="2400" b="1" dirty="0" smtClean="0">
                <a:solidFill>
                  <a:srgbClr val="FF0000"/>
                </a:solidFill>
              </a:rPr>
              <a:t>день</a:t>
            </a:r>
            <a:endParaRPr lang="ru-RU" sz="2400" b="1" dirty="0">
              <a:solidFill>
                <a:srgbClr val="FF000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57200" y="188640"/>
            <a:ext cx="8686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l" eaLnBrk="0" hangingPunct="0"/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Статья 63.1. </a:t>
            </a:r>
            <a:b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2400" b="1" kern="0" dirty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Обеспечение одноразовым питанием за частичную </a:t>
            </a:r>
            <a:r>
              <a:rPr lang="ru-RU" sz="2400" b="1" kern="0" dirty="0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плату</a:t>
            </a:r>
            <a:endParaRPr lang="ru-RU" sz="4000" b="1" kern="0" dirty="0">
              <a:solidFill>
                <a:srgbClr val="66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700808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ru-RU" sz="2400" dirty="0">
                <a:solidFill>
                  <a:srgbClr val="002060"/>
                </a:solidFill>
              </a:rPr>
              <a:t>Социальная услуга по обеспечению одноразовым питанием за частичную плату в дни учебных занятий предоставляется детям, обучающимся по программам начального общего </a:t>
            </a:r>
            <a:r>
              <a:rPr lang="ru-RU" sz="2400" dirty="0" smtClean="0">
                <a:solidFill>
                  <a:srgbClr val="002060"/>
                </a:solidFill>
              </a:rPr>
              <a:t>образования, </a:t>
            </a:r>
            <a:r>
              <a:rPr lang="ru-RU" sz="2400" dirty="0">
                <a:solidFill>
                  <a:srgbClr val="002060"/>
                </a:solidFill>
              </a:rPr>
              <a:t>в случае если размер среднедушевого дохода семьи не превышает </a:t>
            </a:r>
            <a:r>
              <a:rPr lang="ru-RU" sz="2400" b="1" dirty="0">
                <a:solidFill>
                  <a:srgbClr val="FF0000"/>
                </a:solidFill>
              </a:rPr>
              <a:t>1,5-кратную величину прожиточного минимума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трудоспособного населения, установленную в Ярославской области, за второй квартал года, предшествующего году обращения </a:t>
            </a:r>
            <a:r>
              <a:rPr lang="ru-RU" sz="2400" u="sng" dirty="0">
                <a:solidFill>
                  <a:srgbClr val="FF0000"/>
                </a:solidFill>
              </a:rPr>
              <a:t>(</a:t>
            </a:r>
            <a:r>
              <a:rPr lang="ru-RU" sz="2400" b="1" u="sng" dirty="0">
                <a:solidFill>
                  <a:srgbClr val="FF0000"/>
                </a:solidFill>
              </a:rPr>
              <a:t>вступает в силу с 01 марта 2019 года</a:t>
            </a:r>
            <a:r>
              <a:rPr lang="ru-RU" sz="2400" u="sng" dirty="0">
                <a:solidFill>
                  <a:srgbClr val="FF0000"/>
                </a:solidFill>
              </a:rPr>
              <a:t>).</a:t>
            </a:r>
            <a:endParaRPr lang="ru-RU" sz="2400" dirty="0">
              <a:solidFill>
                <a:srgbClr val="FF0000"/>
              </a:solidFill>
            </a:endParaRPr>
          </a:p>
          <a:p>
            <a:pPr algn="l"/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57200" y="188640"/>
            <a:ext cx="8686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l" eaLnBrk="0" hangingPunct="0"/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Статья 63.1. </a:t>
            </a:r>
            <a:b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2400" b="1" kern="0" dirty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Обеспечение одноразовым питанием за частичную плату.</a:t>
            </a:r>
            <a:endParaRPr lang="ru-RU" sz="4000" b="1" kern="0" dirty="0">
              <a:solidFill>
                <a:srgbClr val="66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988840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Величина </a:t>
            </a:r>
            <a:r>
              <a:rPr lang="ru-RU" sz="3200" b="1" dirty="0">
                <a:solidFill>
                  <a:srgbClr val="002060"/>
                </a:solidFill>
              </a:rPr>
              <a:t>прожиточного минимума составляет 10650 рублей, то есть, среднедушевой доход должен быть ниже </a:t>
            </a:r>
            <a:r>
              <a:rPr lang="ru-RU" sz="3200" b="1" dirty="0" smtClean="0"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15</a:t>
            </a:r>
            <a:r>
              <a:rPr lang="ru-RU" sz="3200" b="1" dirty="0">
                <a:solidFill>
                  <a:srgbClr val="FF0000"/>
                </a:solidFill>
              </a:rPr>
              <a:t> 975 </a:t>
            </a:r>
            <a:r>
              <a:rPr lang="ru-RU" sz="3200" b="1" dirty="0">
                <a:solidFill>
                  <a:srgbClr val="002060"/>
                </a:solidFill>
              </a:rPr>
              <a:t>рублей на </a:t>
            </a:r>
            <a:r>
              <a:rPr lang="ru-RU" sz="3200" b="1" dirty="0" smtClean="0">
                <a:solidFill>
                  <a:srgbClr val="002060"/>
                </a:solidFill>
              </a:rPr>
              <a:t>человека</a:t>
            </a:r>
            <a:endParaRPr lang="ru-RU" sz="3200" dirty="0">
              <a:solidFill>
                <a:srgbClr val="002060"/>
              </a:solidFill>
            </a:endParaRPr>
          </a:p>
          <a:p>
            <a:pPr algn="l"/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57200" y="188640"/>
            <a:ext cx="8686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l" eaLnBrk="0" hangingPunct="0"/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Статья 63.1. </a:t>
            </a:r>
            <a:b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2400" b="1" kern="0" dirty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Обеспечение одноразовым питанием за частичную плату.</a:t>
            </a:r>
            <a:endParaRPr lang="ru-RU" sz="4000" b="1" kern="0" dirty="0">
              <a:solidFill>
                <a:srgbClr val="66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772816"/>
            <a:ext cx="87849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dirty="0">
                <a:solidFill>
                  <a:srgbClr val="002060"/>
                </a:solidFill>
              </a:rPr>
              <a:t>Размер частичной платы за одноразовое питание в дни учебных занятий за счет средств областного бюджета составляет </a:t>
            </a: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50 </a:t>
            </a:r>
            <a:r>
              <a:rPr lang="ru-RU" sz="3200" dirty="0">
                <a:solidFill>
                  <a:srgbClr val="002060"/>
                </a:solidFill>
              </a:rPr>
              <a:t>процентов стоимости одноразового питания, </a:t>
            </a:r>
            <a:r>
              <a:rPr lang="ru-RU" sz="3200" dirty="0">
                <a:solidFill>
                  <a:srgbClr val="FF0000"/>
                </a:solidFill>
              </a:rPr>
              <a:t>но не более 25 рублей в день </a:t>
            </a: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(</a:t>
            </a:r>
            <a:r>
              <a:rPr lang="ru-RU" sz="3200" b="1" dirty="0">
                <a:solidFill>
                  <a:srgbClr val="002060"/>
                </a:solidFill>
              </a:rPr>
              <a:t>вступает в силу с 1 января 2019 </a:t>
            </a:r>
            <a:r>
              <a:rPr lang="ru-RU" sz="3200" b="1" dirty="0" smtClean="0">
                <a:solidFill>
                  <a:srgbClr val="002060"/>
                </a:solidFill>
              </a:rPr>
              <a:t>г.)</a:t>
            </a:r>
            <a:endParaRPr lang="ru-RU" sz="3200" dirty="0">
              <a:solidFill>
                <a:srgbClr val="002060"/>
              </a:solidFill>
            </a:endParaRPr>
          </a:p>
          <a:p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57200" y="188640"/>
            <a:ext cx="8686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l" eaLnBrk="0" hangingPunct="0"/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Статья 63.1. </a:t>
            </a:r>
            <a:b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2400" b="1" kern="0" dirty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Обеспечение одноразовым питанием за частичную плату.</a:t>
            </a:r>
            <a:endParaRPr lang="ru-RU" sz="4000" b="1" kern="0" dirty="0">
              <a:solidFill>
                <a:srgbClr val="66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916832"/>
            <a:ext cx="871296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Данная услуга будет предоставляться </a:t>
            </a: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с </a:t>
            </a:r>
            <a:r>
              <a:rPr lang="ru-RU" sz="3200" dirty="0">
                <a:solidFill>
                  <a:srgbClr val="FF0000"/>
                </a:solidFill>
              </a:rPr>
              <a:t>1 марта по 31 мая 2019 </a:t>
            </a:r>
            <a:r>
              <a:rPr lang="ru-RU" sz="3200" dirty="0">
                <a:solidFill>
                  <a:srgbClr val="002060"/>
                </a:solidFill>
              </a:rPr>
              <a:t>года, </a:t>
            </a: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в </a:t>
            </a:r>
            <a:r>
              <a:rPr lang="ru-RU" sz="3200" dirty="0">
                <a:solidFill>
                  <a:srgbClr val="002060"/>
                </a:solidFill>
              </a:rPr>
              <a:t>дальнейшем – с </a:t>
            </a:r>
            <a:r>
              <a:rPr lang="ru-RU" sz="3200" dirty="0">
                <a:solidFill>
                  <a:srgbClr val="FF0000"/>
                </a:solidFill>
              </a:rPr>
              <a:t>1 сентября по 31 мая </a:t>
            </a:r>
            <a:r>
              <a:rPr lang="ru-RU" sz="3200" dirty="0">
                <a:solidFill>
                  <a:srgbClr val="002060"/>
                </a:solidFill>
              </a:rPr>
              <a:t>(на 9 месяцев учебного года при подаче документов до </a:t>
            </a: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01 </a:t>
            </a:r>
            <a:r>
              <a:rPr lang="ru-RU" sz="3200" b="1" dirty="0">
                <a:solidFill>
                  <a:srgbClr val="FF0000"/>
                </a:solidFill>
              </a:rPr>
              <a:t>августа 2019 года</a:t>
            </a:r>
            <a:r>
              <a:rPr lang="ru-RU" sz="3200" dirty="0" smtClean="0">
                <a:solidFill>
                  <a:srgbClr val="002060"/>
                </a:solidFill>
              </a:rPr>
              <a:t>)</a:t>
            </a:r>
            <a:endParaRPr lang="ru-RU" sz="3200" dirty="0">
              <a:solidFill>
                <a:srgbClr val="002060"/>
              </a:solidFill>
            </a:endParaRPr>
          </a:p>
          <a:p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57200" y="404664"/>
            <a:ext cx="8686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</a:t>
            </a:r>
            <a:r>
              <a:rPr lang="ru-RU" sz="2800" b="1" kern="0" dirty="0" err="1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роект</a:t>
            </a:r>
            <a:r>
              <a:rPr lang="ru-RU" sz="2800" b="1" kern="0" dirty="0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 Порядка </a:t>
            </a:r>
            <a:r>
              <a:rPr lang="ru-RU" sz="2800" b="1" kern="0" dirty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предоставления социальной услуги по обеспечению одноразовым питанием за частичную </a:t>
            </a:r>
            <a:r>
              <a:rPr lang="ru-RU" sz="2800" b="1" kern="0" dirty="0" smtClean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плату</a:t>
            </a:r>
            <a:endParaRPr lang="ru-RU" sz="4000" b="1" kern="0" dirty="0">
              <a:solidFill>
                <a:srgbClr val="66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772816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Для получения услуги с </a:t>
            </a:r>
            <a:r>
              <a:rPr lang="ru-RU" sz="3200" dirty="0">
                <a:solidFill>
                  <a:srgbClr val="FF0000"/>
                </a:solidFill>
              </a:rPr>
              <a:t>1 марта по 31 мая 2019</a:t>
            </a:r>
            <a:r>
              <a:rPr lang="ru-RU" sz="3200" dirty="0">
                <a:solidFill>
                  <a:srgbClr val="002060"/>
                </a:solidFill>
              </a:rPr>
              <a:t> года родители, (законные представители) подают заявление на имя </a:t>
            </a:r>
            <a:r>
              <a:rPr lang="ru-RU" sz="3200" dirty="0" smtClean="0">
                <a:solidFill>
                  <a:srgbClr val="002060"/>
                </a:solidFill>
              </a:rPr>
              <a:t>директора школы и </a:t>
            </a:r>
            <a:r>
              <a:rPr lang="ru-RU" sz="3200" dirty="0">
                <a:solidFill>
                  <a:srgbClr val="002060"/>
                </a:solidFill>
              </a:rPr>
              <a:t>представляют следующие документы </a:t>
            </a: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u="sng" dirty="0" smtClean="0">
                <a:solidFill>
                  <a:srgbClr val="002060"/>
                </a:solidFill>
              </a:rPr>
              <a:t>до </a:t>
            </a:r>
            <a:r>
              <a:rPr lang="ru-RU" sz="3200" b="1" u="sng" dirty="0">
                <a:solidFill>
                  <a:srgbClr val="FF0000"/>
                </a:solidFill>
              </a:rPr>
              <a:t>01 февраля </a:t>
            </a:r>
            <a:r>
              <a:rPr lang="ru-RU" sz="3200" u="sng" dirty="0">
                <a:solidFill>
                  <a:srgbClr val="FF0000"/>
                </a:solidFill>
              </a:rPr>
              <a:t>2019 </a:t>
            </a:r>
            <a:r>
              <a:rPr lang="ru-RU" sz="3200" u="sng" dirty="0">
                <a:solidFill>
                  <a:srgbClr val="002060"/>
                </a:solidFill>
              </a:rPr>
              <a:t>года; далее - для получения услуги с 01 сентября (ежегодно) до </a:t>
            </a:r>
            <a:r>
              <a:rPr lang="ru-RU" sz="3200" b="1" u="sng" dirty="0">
                <a:solidFill>
                  <a:srgbClr val="FF0000"/>
                </a:solidFill>
              </a:rPr>
              <a:t>01.08.2019</a:t>
            </a:r>
            <a:r>
              <a:rPr lang="ru-RU" sz="3200" u="sng" dirty="0">
                <a:solidFill>
                  <a:srgbClr val="002060"/>
                </a:solidFill>
              </a:rPr>
              <a:t> года)</a:t>
            </a:r>
            <a:r>
              <a:rPr lang="ru-RU" sz="3200" dirty="0">
                <a:solidFill>
                  <a:srgbClr val="002060"/>
                </a:solidFill>
              </a:rPr>
              <a:t>:</a:t>
            </a:r>
          </a:p>
          <a:p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ровень">
  <a:themeElements>
    <a:clrScheme name="Уровень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Уровень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Уровень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398</TotalTime>
  <Words>769</Words>
  <Application>Microsoft Office PowerPoint</Application>
  <PresentationFormat>Экран (4:3)</PresentationFormat>
  <Paragraphs>65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Уровень</vt:lpstr>
      <vt:lpstr>Родительское собрание</vt:lpstr>
      <vt:lpstr>Слайд 2</vt:lpstr>
      <vt:lpstr>Статья 63  Обеспечение бесплатным питанием</vt:lpstr>
      <vt:lpstr>Статья 63  Обеспечение бесплатным питанием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</dc:title>
  <dc:creator>пользователь</dc:creator>
  <cp:lastModifiedBy>xxx</cp:lastModifiedBy>
  <cp:revision>38</cp:revision>
  <dcterms:created xsi:type="dcterms:W3CDTF">2009-01-21T11:45:05Z</dcterms:created>
  <dcterms:modified xsi:type="dcterms:W3CDTF">2019-02-18T16:27:36Z</dcterms:modified>
</cp:coreProperties>
</file>